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F6759-CCA8-4967-8B51-78D79E2552E0}" type="datetimeFigureOut">
              <a:rPr lang="sv-SE" smtClean="0"/>
              <a:t>2019-11-22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4F41A-8F17-47DD-8024-5BB5658127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5448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latshållare för bildobjekt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latin typeface="Arial" panose="020B0604020202020204" pitchFamily="34" charset="0"/>
            </a:endParaRPr>
          </a:p>
        </p:txBody>
      </p:sp>
      <p:sp>
        <p:nvSpPr>
          <p:cNvPr id="10244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CAC776-65A2-4051-AB30-8498B2DFECCE}" type="slidenum">
              <a:rPr kumimoji="0" lang="sv-SE" alt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altLang="sv-SE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943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tshållare för bildobjekt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latin typeface="Arial" panose="020B0604020202020204" pitchFamily="34" charset="0"/>
            </a:endParaRPr>
          </a:p>
        </p:txBody>
      </p:sp>
      <p:sp>
        <p:nvSpPr>
          <p:cNvPr id="24580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A08C74-5572-4D90-A404-222069A6C99D}" type="slidenum">
              <a:rPr kumimoji="0" lang="sv-SE" alt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sv-SE" altLang="sv-SE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596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latin typeface="Arial" panose="020B0604020202020204" pitchFamily="34" charset="0"/>
            </a:endParaRPr>
          </a:p>
        </p:txBody>
      </p:sp>
      <p:sp>
        <p:nvSpPr>
          <p:cNvPr id="35844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062D0A-7908-402F-876B-0A566623F4AB}" type="slidenum">
              <a:rPr kumimoji="0" lang="sv-SE" alt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sv-SE" altLang="sv-SE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1640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U_PPT_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" t="-362"/>
          <a:stretch>
            <a:fillRect/>
          </a:stretch>
        </p:blipFill>
        <p:spPr bwMode="auto">
          <a:xfrm>
            <a:off x="4233" y="1590676"/>
            <a:ext cx="967740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SU_logo_32mm_300dpi_SVENS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401" y="287339"/>
            <a:ext cx="1536700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41968" y="2435226"/>
            <a:ext cx="8843433" cy="1425575"/>
          </a:xfrm>
        </p:spPr>
        <p:txBody>
          <a:bodyPr lIns="72000" tIns="36000" rIns="72000" bIns="36000" anchor="ctr"/>
          <a:lstStyle>
            <a:lvl1pPr>
              <a:lnSpc>
                <a:spcPct val="100000"/>
              </a:lnSpc>
              <a:defRPr sz="4400" b="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41968" y="3860801"/>
            <a:ext cx="8843433" cy="116522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513CD3F-D9FA-4DB9-9CF9-E61C471D57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68184-BC08-45EA-9C8B-4DA389F1607F}" type="datetime1">
              <a:rPr lang="sv-SE"/>
              <a:pPr>
                <a:defRPr/>
              </a:pPr>
              <a:t>2019-11-22</a:t>
            </a:fld>
            <a:endParaRPr lang="sv-SE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1ED765B-37B2-46FC-831F-47281BC847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582334" y="6151564"/>
            <a:ext cx="5990167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Juridiska institutionen/Michaela Ribbing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5AB52D19-48F1-4E9A-8734-C2F0A1C410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F4BF1-EB34-4F21-9EDC-D1B9CC901572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108953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19ECDA6-F7BD-459D-96BB-73685BBF4B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D58EF-8C7E-4321-A86F-EA31B656DC0C}" type="datetime1">
              <a:rPr lang="sv-SE"/>
              <a:pPr>
                <a:defRPr/>
              </a:pPr>
              <a:t>2019-11-22</a:t>
            </a:fld>
            <a:endParaRPr 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AE5396-7D7A-48AB-BAA4-DCA52BFE14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Juridiska institutionen/Michaela Ribbing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0F0558-B73C-43E2-A823-7E111E6C8A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6575C-014A-4009-AB66-300B6AEAAF99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943933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903634" y="1943100"/>
            <a:ext cx="2281767" cy="40782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054100" y="1943100"/>
            <a:ext cx="6646333" cy="40782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19ECDA6-F7BD-459D-96BB-73685BBF4B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9E041-5F99-476D-BB99-ECD4118159DE}" type="datetime1">
              <a:rPr lang="sv-SE"/>
              <a:pPr>
                <a:defRPr/>
              </a:pPr>
              <a:t>2019-11-22</a:t>
            </a:fld>
            <a:endParaRPr 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AE5396-7D7A-48AB-BAA4-DCA52BFE14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Juridiska institutionen/Michaela Ribbing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0F0558-B73C-43E2-A823-7E111E6C8A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86D93-66E6-4749-A75F-36768DCF9474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674438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4101" y="1943100"/>
            <a:ext cx="9131300" cy="795338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1054100" y="2806700"/>
            <a:ext cx="4464051" cy="32146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721351" y="2806700"/>
            <a:ext cx="4464049" cy="32146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9ECDA6-F7BD-459D-96BB-73685BBF4B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CD048-D645-43AE-ADA5-80F54C0C07BC}" type="datetime1">
              <a:rPr lang="sv-SE"/>
              <a:pPr>
                <a:defRPr/>
              </a:pPr>
              <a:t>2019-11-22</a:t>
            </a:fld>
            <a:endParaRPr 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AE5396-7D7A-48AB-BAA4-DCA52BFE14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Juridiska institutionen/Michaela Ribbing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0F0558-B73C-43E2-A823-7E111E6C8A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21650-2511-41E4-AC3B-7305CD83BB1B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518224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19ECDA6-F7BD-459D-96BB-73685BBF4B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E80E9-14B7-4D61-99BC-5470F513AD34}" type="datetime1">
              <a:rPr lang="sv-SE"/>
              <a:pPr>
                <a:defRPr/>
              </a:pPr>
              <a:t>2019-11-22</a:t>
            </a:fld>
            <a:endParaRPr 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AE5396-7D7A-48AB-BAA4-DCA52BFE14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Juridiska institutionen/Michaela Ribbing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0F0558-B73C-43E2-A823-7E111E6C8A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F9769-4770-4BDA-92F2-107B3DA27E19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514808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19ECDA6-F7BD-459D-96BB-73685BBF4B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E2192-B74A-4097-A7C5-0E9ADCC4849E}" type="datetime1">
              <a:rPr lang="sv-SE"/>
              <a:pPr>
                <a:defRPr/>
              </a:pPr>
              <a:t>2019-11-22</a:t>
            </a:fld>
            <a:endParaRPr 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AE5396-7D7A-48AB-BAA4-DCA52BFE14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Juridiska institutionen/Michaela Ribbing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0F0558-B73C-43E2-A823-7E111E6C8A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4CE5D-D048-4857-810B-B6BE8BFA3D7D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723456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054100" y="2806700"/>
            <a:ext cx="4464051" cy="3214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721351" y="2806700"/>
            <a:ext cx="4464049" cy="3214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9ECDA6-F7BD-459D-96BB-73685BBF4B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0A272-BB1B-41A7-A826-05992FCA04C1}" type="datetime1">
              <a:rPr lang="sv-SE"/>
              <a:pPr>
                <a:defRPr/>
              </a:pPr>
              <a:t>2019-11-22</a:t>
            </a:fld>
            <a:endParaRPr 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AE5396-7D7A-48AB-BAA4-DCA52BFE14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Juridiska institutionen/Michaela Ribbing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0F0558-B73C-43E2-A823-7E111E6C8A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DDC68-EC35-4208-8D93-346E9C231FB0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024165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19ECDA6-F7BD-459D-96BB-73685BBF4B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991-7A15-4B77-8736-EECF69F9B4D6}" type="datetime1">
              <a:rPr lang="sv-SE"/>
              <a:pPr>
                <a:defRPr/>
              </a:pPr>
              <a:t>2019-11-22</a:t>
            </a:fld>
            <a:endParaRPr lang="sv-S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0AE5396-7D7A-48AB-BAA4-DCA52BFE14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Juridiska institutionen/Michaela Ribbing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60F0558-B73C-43E2-A823-7E111E6C8A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28930-3929-4ACD-81AB-C4C6007B6A46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35471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19ECDA6-F7BD-459D-96BB-73685BBF4B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6E58B-7A39-4C47-8C44-465358974825}" type="datetime1">
              <a:rPr lang="sv-SE"/>
              <a:pPr>
                <a:defRPr/>
              </a:pPr>
              <a:t>2019-11-22</a:t>
            </a:fld>
            <a:endParaRPr lang="sv-S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0AE5396-7D7A-48AB-BAA4-DCA52BFE14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Juridiska institutionen/Michaela Ribbing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60F0558-B73C-43E2-A823-7E111E6C8A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29AA6-4F65-48E9-A47A-44E3B14D6699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612264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19ECDA6-F7BD-459D-96BB-73685BBF4B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ECA3E-E366-44E7-B3E5-D952A7D2529A}" type="datetime1">
              <a:rPr lang="sv-SE"/>
              <a:pPr>
                <a:defRPr/>
              </a:pPr>
              <a:t>2019-11-22</a:t>
            </a:fld>
            <a:endParaRPr lang="sv-S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0AE5396-7D7A-48AB-BAA4-DCA52BFE14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Juridiska institutionen/Michaela Ribbing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60F0558-B73C-43E2-A823-7E111E6C8A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355C1-0F4B-4016-82AD-90EED572384C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896833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9ECDA6-F7BD-459D-96BB-73685BBF4B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7CE0-D48C-45FA-8B76-807583F473D0}" type="datetime1">
              <a:rPr lang="sv-SE"/>
              <a:pPr>
                <a:defRPr/>
              </a:pPr>
              <a:t>2019-11-22</a:t>
            </a:fld>
            <a:endParaRPr 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AE5396-7D7A-48AB-BAA4-DCA52BFE14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Juridiska institutionen/Michaela Ribbing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0F0558-B73C-43E2-A823-7E111E6C8A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23F10-8148-4CD2-B5E6-FAC49E1A8CF6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561400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9ECDA6-F7BD-459D-96BB-73685BBF4B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E29F1-6558-43A8-9D8E-9B3C7C70F53F}" type="datetime1">
              <a:rPr lang="sv-SE"/>
              <a:pPr>
                <a:defRPr/>
              </a:pPr>
              <a:t>2019-11-22</a:t>
            </a:fld>
            <a:endParaRPr 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AE5396-7D7A-48AB-BAA4-DCA52BFE14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Juridiska institutionen/Michaela Ribbing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0F0558-B73C-43E2-A823-7E111E6C8A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C346C-EE6D-405E-A957-8EA90E5C278E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035499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54101" y="1943100"/>
            <a:ext cx="91313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54101" y="2806700"/>
            <a:ext cx="9131300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 på bakgrundstexten</a:t>
            </a:r>
          </a:p>
          <a:p>
            <a:pPr lvl="1"/>
            <a:r>
              <a:rPr lang="sv-SE" altLang="sv-SE" smtClean="0"/>
              <a:t>Nivå två</a:t>
            </a:r>
          </a:p>
          <a:p>
            <a:pPr lvl="2"/>
            <a:r>
              <a:rPr lang="sv-SE" altLang="sv-SE" smtClean="0"/>
              <a:t>Nivå tre</a:t>
            </a:r>
          </a:p>
          <a:p>
            <a:pPr lvl="3"/>
            <a:r>
              <a:rPr lang="sv-SE" altLang="sv-SE" smtClean="0"/>
              <a:t>Nivå fyra</a:t>
            </a:r>
          </a:p>
          <a:p>
            <a:pPr lvl="4"/>
            <a:r>
              <a:rPr lang="sv-SE" altLang="sv-SE" smtClean="0"/>
              <a:t>Nivå fem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419ECDA6-F7BD-459D-96BB-73685BBF4B5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39284" y="6151563"/>
            <a:ext cx="149648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fld id="{E7C6024C-EFAA-4D16-8FD8-4ECE25E00357}" type="datetime1">
              <a:rPr lang="sv-SE"/>
              <a:pPr>
                <a:defRPr/>
              </a:pPr>
              <a:t>2019-11-22</a:t>
            </a:fld>
            <a:endParaRPr lang="sv-SE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30AE5396-7D7A-48AB-BAA4-DCA52BFE144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82334" y="6151564"/>
            <a:ext cx="599016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sv-SE"/>
              <a:t>Juridiska institutionen/Michaela Ribbing</a:t>
            </a:r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F60F0558-B73C-43E2-A823-7E111E6C8A0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82051" y="6151564"/>
            <a:ext cx="28448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FD00507E-446F-45B2-B341-CCF8C1F30D11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  <p:pic>
        <p:nvPicPr>
          <p:cNvPr id="3079" name="Picture 7" descr="SU_logo_32mm_300dpi_SVENS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401" y="287339"/>
            <a:ext cx="1536700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94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34" charset="0"/>
        </a:defRPr>
      </a:lvl2pPr>
      <a:lvl3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34" charset="0"/>
        </a:defRPr>
      </a:lvl3pPr>
      <a:lvl4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34" charset="0"/>
        </a:defRPr>
      </a:lvl4pPr>
      <a:lvl5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34" charset="0"/>
        </a:defRPr>
      </a:lvl5pPr>
      <a:lvl6pPr marL="457200" algn="l" rtl="0" fontAlgn="base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34" charset="0"/>
        </a:defRPr>
      </a:lvl6pPr>
      <a:lvl7pPr marL="914400" algn="l" rtl="0" fontAlgn="base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34" charset="0"/>
        </a:defRPr>
      </a:lvl7pPr>
      <a:lvl8pPr marL="1371600" algn="l" rtl="0" fontAlgn="base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34" charset="0"/>
        </a:defRPr>
      </a:lvl8pPr>
      <a:lvl9pPr marL="1828800" algn="l" rtl="0" fontAlgn="base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ts val="29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2F5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2F5F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2F5F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2F5F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2F5F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F5F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F5F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F5F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F5F"/>
          </a:solidFill>
          <a:latin typeface="Arial" charset="0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11450" y="2435226"/>
            <a:ext cx="6624638" cy="1857375"/>
          </a:xfrm>
        </p:spPr>
        <p:txBody>
          <a:bodyPr/>
          <a:lstStyle/>
          <a:p>
            <a:pPr algn="ctr"/>
            <a:r>
              <a:rPr lang="sv-SE" altLang="sv-SE" smtClean="0"/>
              <a:t/>
            </a:r>
            <a:br>
              <a:rPr lang="sv-SE" altLang="sv-SE" smtClean="0"/>
            </a:br>
            <a:r>
              <a:rPr lang="sv-SE" altLang="sv-SE" smtClean="0"/>
              <a:t>Förvaltningsprocessen </a:t>
            </a:r>
            <a:br>
              <a:rPr lang="sv-SE" altLang="sv-SE" smtClean="0"/>
            </a:br>
            <a:r>
              <a:rPr lang="sv-SE" altLang="sv-SE" smtClean="0"/>
              <a:t>och </a:t>
            </a:r>
            <a:br>
              <a:rPr lang="sv-SE" altLang="sv-SE" smtClean="0"/>
            </a:br>
            <a:r>
              <a:rPr lang="sv-SE" altLang="sv-SE" smtClean="0"/>
              <a:t>rättegångsbalken</a:t>
            </a:r>
            <a:endParaRPr lang="sv-SE" altLang="sv-SE" sz="600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30476" y="5157789"/>
            <a:ext cx="6632575" cy="1150937"/>
          </a:xfrm>
        </p:spPr>
        <p:txBody>
          <a:bodyPr/>
          <a:lstStyle/>
          <a:p>
            <a:pPr eaLnBrk="1" hangingPunct="1"/>
            <a:r>
              <a:rPr lang="sv-SE" altLang="sv-SE" smtClean="0"/>
              <a:t>Michaela Ribbing</a:t>
            </a:r>
          </a:p>
        </p:txBody>
      </p:sp>
    </p:spTree>
    <p:extLst>
      <p:ext uri="{BB962C8B-B14F-4D97-AF65-F5344CB8AC3E}">
        <p14:creationId xmlns:p14="http://schemas.microsoft.com/office/powerpoint/2010/main" val="24402342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ubrik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 smtClean="0"/>
              <a:t>Förvaltningsprocessuella karaktärsdrag och dess betydelse</a:t>
            </a:r>
          </a:p>
        </p:txBody>
      </p:sp>
      <p:sp>
        <p:nvSpPr>
          <p:cNvPr id="19459" name="Platshållare för innehåll 2"/>
          <p:cNvSpPr>
            <a:spLocks noGrp="1" noChangeArrowheads="1"/>
          </p:cNvSpPr>
          <p:nvPr>
            <p:ph idx="1"/>
          </p:nvPr>
        </p:nvSpPr>
        <p:spPr>
          <a:xfrm>
            <a:off x="1210988" y="2837656"/>
            <a:ext cx="8174038" cy="3214688"/>
          </a:xfrm>
        </p:spPr>
        <p:txBody>
          <a:bodyPr/>
          <a:lstStyle/>
          <a:p>
            <a:r>
              <a:rPr lang="sv-SE" altLang="sv-SE" dirty="0" smtClean="0"/>
              <a:t>Karaktärsdragen bildar de grundförutsättningar som förvaltningsprocessen vilar på</a:t>
            </a:r>
          </a:p>
          <a:p>
            <a:endParaRPr lang="sv-SE" altLang="sv-SE" dirty="0" smtClean="0"/>
          </a:p>
          <a:p>
            <a:r>
              <a:rPr lang="sv-SE" altLang="sv-SE" dirty="0" smtClean="0"/>
              <a:t>Karaktärsdragen har betydelse för användningen av RB</a:t>
            </a:r>
          </a:p>
          <a:p>
            <a:endParaRPr lang="sv-SE" altLang="sv-SE" dirty="0" smtClean="0"/>
          </a:p>
          <a:p>
            <a:r>
              <a:rPr lang="sv-SE" altLang="sv-SE" dirty="0" smtClean="0"/>
              <a:t>Karaktärsdragen får betydelse för bedömningen om det finns skäl för en annan ordning i förvaltningsprocessen än i allmän process eller för en likartad lösning</a:t>
            </a:r>
          </a:p>
          <a:p>
            <a:endParaRPr lang="sv-SE" altLang="sv-SE" dirty="0" smtClean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D836689-8E35-4A4F-9F7F-1A66AA2A372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808DAC-A888-4374-8015-D683E18DF8CD}" type="datetime1">
              <a:rPr lang="sv-SE">
                <a:solidFill>
                  <a:srgbClr val="002F5F"/>
                </a:solidFill>
                <a:latin typeface="Verdana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2019-11-22</a:t>
            </a:fld>
            <a:endParaRPr lang="sv-SE">
              <a:solidFill>
                <a:srgbClr val="002F5F"/>
              </a:solidFill>
              <a:latin typeface="Verdana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E0C3571-BB20-4582-9D00-04D7B0ED8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SE">
                <a:solidFill>
                  <a:srgbClr val="002F5F"/>
                </a:solidFill>
                <a:latin typeface="Verdana"/>
              </a:rPr>
              <a:t>Juridiska institutionen/Michaela Ribbing</a:t>
            </a:r>
          </a:p>
        </p:txBody>
      </p:sp>
    </p:spTree>
    <p:extLst>
      <p:ext uri="{BB962C8B-B14F-4D97-AF65-F5344CB8AC3E}">
        <p14:creationId xmlns:p14="http://schemas.microsoft.com/office/powerpoint/2010/main" val="47220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latshållare för text 2"/>
          <p:cNvSpPr>
            <a:spLocks noGrp="1" noChangeArrowheads="1"/>
          </p:cNvSpPr>
          <p:nvPr>
            <p:ph type="body" idx="1"/>
          </p:nvPr>
        </p:nvSpPr>
        <p:spPr>
          <a:xfrm>
            <a:off x="2208213" y="2565401"/>
            <a:ext cx="7772400" cy="2663825"/>
          </a:xfrm>
        </p:spPr>
        <p:txBody>
          <a:bodyPr/>
          <a:lstStyle/>
          <a:p>
            <a:pPr algn="ctr"/>
            <a:r>
              <a:rPr lang="sv-SE" altLang="sv-SE" sz="4800"/>
              <a:t>Förvaltningsprocessen</a:t>
            </a:r>
          </a:p>
          <a:p>
            <a:pPr algn="ctr"/>
            <a:endParaRPr lang="sv-SE" altLang="sv-SE" sz="4800"/>
          </a:p>
          <a:p>
            <a:pPr algn="ctr"/>
            <a:r>
              <a:rPr lang="sv-SE" altLang="sv-SE" sz="4800"/>
              <a:t>och</a:t>
            </a:r>
          </a:p>
          <a:p>
            <a:pPr algn="ctr"/>
            <a:r>
              <a:rPr lang="sv-SE" altLang="sv-SE" sz="4800"/>
              <a:t> </a:t>
            </a:r>
          </a:p>
          <a:p>
            <a:pPr algn="ctr"/>
            <a:r>
              <a:rPr lang="sv-SE" altLang="sv-SE" sz="4800"/>
              <a:t>rättegångsbalken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8DA4AFF-D3F9-4EDF-8430-956920A4BD7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319590-7A94-4187-B995-3722530C4041}" type="datetime1">
              <a:rPr lang="sv-SE">
                <a:solidFill>
                  <a:srgbClr val="002F5F"/>
                </a:solidFill>
                <a:latin typeface="Verdana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2019-11-22</a:t>
            </a:fld>
            <a:endParaRPr lang="sv-SE">
              <a:solidFill>
                <a:srgbClr val="002F5F"/>
              </a:solidFill>
              <a:latin typeface="Verdana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3F258C4-7FE8-4485-A3B6-680A06F03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SE">
                <a:solidFill>
                  <a:srgbClr val="002F5F"/>
                </a:solidFill>
                <a:latin typeface="Verdana"/>
              </a:rPr>
              <a:t>Juridiska institutionen/Michaela Ribbing</a:t>
            </a:r>
          </a:p>
        </p:txBody>
      </p:sp>
    </p:spTree>
    <p:extLst>
      <p:ext uri="{BB962C8B-B14F-4D97-AF65-F5344CB8AC3E}">
        <p14:creationId xmlns:p14="http://schemas.microsoft.com/office/powerpoint/2010/main" val="113966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ubrik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smtClean="0"/>
              <a:t>Tre centrala anknytningspunkter till RB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AAD1DB2-FD92-4D2D-A22F-D05D794DD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sv-SE" dirty="0"/>
              <a:t>Hänvisningar i FPL till regler i RB</a:t>
            </a:r>
            <a:br>
              <a:rPr lang="sv-SE" dirty="0"/>
            </a:br>
            <a:endParaRPr lang="sv-SE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sv-SE" dirty="0"/>
              <a:t>Likartade regler i FPL och RB</a:t>
            </a:r>
            <a:br>
              <a:rPr lang="sv-SE" dirty="0"/>
            </a:br>
            <a:endParaRPr lang="sv-SE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sv-SE" dirty="0"/>
              <a:t>Oreglerade processuella situationer i FPL där HFD knutit an till en regel i RB</a:t>
            </a:r>
          </a:p>
          <a:p>
            <a:pPr marL="0" indent="0">
              <a:buNone/>
              <a:defRPr/>
            </a:pP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7561B7E-F066-4B38-8B4F-284C7B58AE1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4D8ADA-B373-4319-BE4C-ED2C22215499}" type="datetime1">
              <a:rPr lang="sv-SE">
                <a:solidFill>
                  <a:srgbClr val="002F5F"/>
                </a:solidFill>
                <a:latin typeface="Verdana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2019-11-22</a:t>
            </a:fld>
            <a:endParaRPr lang="sv-SE">
              <a:solidFill>
                <a:srgbClr val="002F5F"/>
              </a:solidFill>
              <a:latin typeface="Verdana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F6B0362-ADF3-49F3-AAC6-691685660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SE">
                <a:solidFill>
                  <a:srgbClr val="002F5F"/>
                </a:solidFill>
                <a:latin typeface="Verdana"/>
              </a:rPr>
              <a:t>Juridiska institutionen/Michaela Ribbing</a:t>
            </a:r>
          </a:p>
        </p:txBody>
      </p:sp>
    </p:spTree>
    <p:extLst>
      <p:ext uri="{BB962C8B-B14F-4D97-AF65-F5344CB8AC3E}">
        <p14:creationId xmlns:p14="http://schemas.microsoft.com/office/powerpoint/2010/main" val="206433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latshållare för text 2"/>
          <p:cNvSpPr>
            <a:spLocks noGrp="1" noChangeArrowheads="1"/>
          </p:cNvSpPr>
          <p:nvPr>
            <p:ph type="body" idx="1"/>
          </p:nvPr>
        </p:nvSpPr>
        <p:spPr>
          <a:xfrm>
            <a:off x="2246313" y="3789363"/>
            <a:ext cx="7772400" cy="1079500"/>
          </a:xfrm>
        </p:spPr>
        <p:txBody>
          <a:bodyPr/>
          <a:lstStyle/>
          <a:p>
            <a:r>
              <a:rPr lang="sv-SE" altLang="sv-SE" sz="4400"/>
              <a:t>1. Hänvisningar till RB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B002E4C-9AF1-4926-8DEF-044ABF65780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319590-7A94-4187-B995-3722530C4041}" type="datetime1">
              <a:rPr lang="sv-SE">
                <a:solidFill>
                  <a:srgbClr val="002F5F"/>
                </a:solidFill>
                <a:latin typeface="Verdana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2019-11-22</a:t>
            </a:fld>
            <a:endParaRPr lang="sv-SE">
              <a:solidFill>
                <a:srgbClr val="002F5F"/>
              </a:solidFill>
              <a:latin typeface="Verdana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FBC80AF-6F46-4096-B9D5-D0E38BCC3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SE">
                <a:solidFill>
                  <a:srgbClr val="002F5F"/>
                </a:solidFill>
                <a:latin typeface="Verdana"/>
              </a:rPr>
              <a:t>Juridiska institutionen/Michaela Ribbing</a:t>
            </a:r>
          </a:p>
        </p:txBody>
      </p:sp>
      <p:pic>
        <p:nvPicPr>
          <p:cNvPr id="22534" name="Picture 6" descr="Bildresultat fÃ¶r hÃ¤nvisningar i lag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1341439"/>
            <a:ext cx="5638800" cy="271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51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ubrik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smtClean="0"/>
              <a:t>Hänvisningarna </a:t>
            </a:r>
          </a:p>
        </p:txBody>
      </p:sp>
      <p:sp>
        <p:nvSpPr>
          <p:cNvPr id="23555" name="Platshållare för innehåll 2"/>
          <p:cNvSpPr>
            <a:spLocks noGrp="1" noChangeArrowheads="1"/>
          </p:cNvSpPr>
          <p:nvPr>
            <p:ph idx="1"/>
          </p:nvPr>
        </p:nvSpPr>
        <p:spPr>
          <a:xfrm>
            <a:off x="1054101" y="2695575"/>
            <a:ext cx="7669213" cy="3455988"/>
          </a:xfrm>
        </p:spPr>
        <p:txBody>
          <a:bodyPr/>
          <a:lstStyle/>
          <a:p>
            <a:r>
              <a:rPr lang="sv-SE" altLang="sv-SE" sz="1800" dirty="0"/>
              <a:t>Utgör en stor del av regelmassan för förvaltningsdomstolarna</a:t>
            </a:r>
          </a:p>
          <a:p>
            <a:endParaRPr lang="sv-SE" altLang="sv-SE" sz="1800" dirty="0"/>
          </a:p>
          <a:p>
            <a:r>
              <a:rPr lang="sv-SE" altLang="sv-SE" sz="1800" dirty="0"/>
              <a:t>Avser vissa processuella situationer - förfarandet vid muntlig förhandling, hanterandet av bevisning, jäv, laga förfall och omröstning</a:t>
            </a:r>
          </a:p>
          <a:p>
            <a:endParaRPr lang="sv-SE" altLang="sv-SE" sz="1800" dirty="0"/>
          </a:p>
          <a:p>
            <a:r>
              <a:rPr lang="sv-SE" altLang="sv-SE" sz="1800" dirty="0"/>
              <a:t>Tre formuleringssätt för hänvisningarna och det finns en skillnad i innebörd mellan de olika formuleringarna</a:t>
            </a:r>
          </a:p>
          <a:p>
            <a:endParaRPr lang="sv-SE" altLang="sv-SE" dirty="0" smtClean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19018B9-ADBA-45EE-943E-833E2CC28BD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4D8ADA-B373-4319-BE4C-ED2C22215499}" type="datetime1">
              <a:rPr lang="sv-SE">
                <a:solidFill>
                  <a:srgbClr val="002F5F"/>
                </a:solidFill>
                <a:latin typeface="Verdana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2019-11-22</a:t>
            </a:fld>
            <a:endParaRPr lang="sv-SE">
              <a:solidFill>
                <a:srgbClr val="002F5F"/>
              </a:solidFill>
              <a:latin typeface="Verdana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09E9359-99E2-4C38-82DC-62C2B8F01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SE" dirty="0">
                <a:solidFill>
                  <a:srgbClr val="002F5F"/>
                </a:solidFill>
                <a:latin typeface="Verdana"/>
              </a:rPr>
              <a:t>Juridiska institutionen/Michaela Ribbing</a:t>
            </a:r>
          </a:p>
        </p:txBody>
      </p:sp>
    </p:spTree>
    <p:extLst>
      <p:ext uri="{BB962C8B-B14F-4D97-AF65-F5344CB8AC3E}">
        <p14:creationId xmlns:p14="http://schemas.microsoft.com/office/powerpoint/2010/main" val="249549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ubrik 1"/>
          <p:cNvSpPr>
            <a:spLocks noGrp="1" noChangeArrowheads="1"/>
          </p:cNvSpPr>
          <p:nvPr>
            <p:ph type="title"/>
          </p:nvPr>
        </p:nvSpPr>
        <p:spPr>
          <a:xfrm>
            <a:off x="1054101" y="2011362"/>
            <a:ext cx="7453313" cy="795338"/>
          </a:xfrm>
        </p:spPr>
        <p:txBody>
          <a:bodyPr/>
          <a:lstStyle/>
          <a:p>
            <a:r>
              <a:rPr lang="sv-SE" altLang="sv-SE" dirty="0" smtClean="0"/>
              <a:t>Några slutsatser om hänvisningarna</a:t>
            </a:r>
          </a:p>
        </p:txBody>
      </p:sp>
      <p:sp>
        <p:nvSpPr>
          <p:cNvPr id="25603" name="Platshållare för innehåll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v-SE" altLang="sv-SE" smtClean="0"/>
              <a:t>Innebörden av de flesta regler i RB är huvudsakligen samma i förvaltningsprocessen</a:t>
            </a:r>
          </a:p>
          <a:p>
            <a:r>
              <a:rPr lang="sv-SE" altLang="sv-SE" smtClean="0"/>
              <a:t>Sällan som hänvisningarna varit föremål för HFD:s prövning</a:t>
            </a:r>
          </a:p>
          <a:p>
            <a:r>
              <a:rPr lang="sv-SE" altLang="sv-SE" smtClean="0"/>
              <a:t>En viktig slutsats är att utgångspunkten för tillämpningen av reglerna i RB alltid ska tas i ett förvaltningsprocessuellt sammanhang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1DE0E47-89DE-43CE-9CCC-E076685AA61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4D8ADA-B373-4319-BE4C-ED2C22215499}" type="datetime1">
              <a:rPr lang="sv-SE">
                <a:solidFill>
                  <a:srgbClr val="002F5F"/>
                </a:solidFill>
                <a:latin typeface="Verdana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2019-11-22</a:t>
            </a:fld>
            <a:endParaRPr lang="sv-SE">
              <a:solidFill>
                <a:srgbClr val="002F5F"/>
              </a:solidFill>
              <a:latin typeface="Verdana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78F1236-06FF-4C61-ACE5-67A9A9915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SE">
                <a:solidFill>
                  <a:srgbClr val="002F5F"/>
                </a:solidFill>
                <a:latin typeface="Verdana"/>
              </a:rPr>
              <a:t>Juridiska institutionen/Michaela Ribbing</a:t>
            </a:r>
          </a:p>
        </p:txBody>
      </p:sp>
    </p:spTree>
    <p:extLst>
      <p:ext uri="{BB962C8B-B14F-4D97-AF65-F5344CB8AC3E}">
        <p14:creationId xmlns:p14="http://schemas.microsoft.com/office/powerpoint/2010/main" val="124819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Platshållare för text 2"/>
          <p:cNvSpPr>
            <a:spLocks noGrp="1" noChangeArrowheads="1"/>
          </p:cNvSpPr>
          <p:nvPr>
            <p:ph type="body" idx="1"/>
          </p:nvPr>
        </p:nvSpPr>
        <p:spPr>
          <a:xfrm>
            <a:off x="2246313" y="3789363"/>
            <a:ext cx="7772400" cy="1079500"/>
          </a:xfrm>
        </p:spPr>
        <p:txBody>
          <a:bodyPr/>
          <a:lstStyle/>
          <a:p>
            <a:r>
              <a:rPr lang="sv-SE" altLang="sv-SE" sz="4400"/>
              <a:t>2. Likartade regler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B002E4C-9AF1-4926-8DEF-044ABF65780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319590-7A94-4187-B995-3722530C4041}" type="datetime1">
              <a:rPr lang="sv-SE">
                <a:solidFill>
                  <a:srgbClr val="002F5F"/>
                </a:solidFill>
                <a:latin typeface="Verdana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2019-11-22</a:t>
            </a:fld>
            <a:endParaRPr lang="sv-SE">
              <a:solidFill>
                <a:srgbClr val="002F5F"/>
              </a:solidFill>
              <a:latin typeface="Verdana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FBC80AF-6F46-4096-B9D5-D0E38BCC3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SE">
                <a:solidFill>
                  <a:srgbClr val="002F5F"/>
                </a:solidFill>
                <a:latin typeface="Verdana"/>
              </a:rPr>
              <a:t>Juridiska institutionen/Michaela Ribbing</a:t>
            </a:r>
          </a:p>
        </p:txBody>
      </p:sp>
      <p:pic>
        <p:nvPicPr>
          <p:cNvPr id="26630" name="Bildobjekt 6" descr="&lt;strong&gt;Two&lt;/strong&gt; &lt;strong&gt;tiger&lt;/strong&gt; siblings | Flickr - Photo Sharing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1" y="1196975"/>
            <a:ext cx="35274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60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ubrik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smtClean="0"/>
              <a:t>Likartade regler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1FF0D09-9322-400D-8F89-409D67477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101" y="2581165"/>
            <a:ext cx="6848475" cy="3455988"/>
          </a:xfrm>
        </p:spPr>
        <p:txBody>
          <a:bodyPr/>
          <a:lstStyle/>
          <a:p>
            <a:pPr>
              <a:defRPr/>
            </a:pPr>
            <a:r>
              <a:rPr lang="sv-SE" sz="1800" dirty="0"/>
              <a:t>Skiftande processuella situationer och olika situationer under domstolens handläggning</a:t>
            </a:r>
          </a:p>
          <a:p>
            <a:pPr>
              <a:defRPr/>
            </a:pPr>
            <a:r>
              <a:rPr lang="sv-SE" sz="1800" dirty="0"/>
              <a:t>Regler av ”allmän innebörd” som kan tillämpas oavsett domstolsslag</a:t>
            </a:r>
          </a:p>
          <a:p>
            <a:pPr>
              <a:defRPr/>
            </a:pPr>
            <a:r>
              <a:rPr lang="sv-SE" sz="1800" dirty="0"/>
              <a:t>Två faktorer är styrande för att likartade regler införts: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sv-SE" sz="1800" dirty="0"/>
              <a:t>Processekonomiska- och effektivitetsskäl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sv-SE" sz="1800" dirty="0"/>
              <a:t>Tydlighets- och rättssäkerhetsskäl för enskilda</a:t>
            </a:r>
          </a:p>
          <a:p>
            <a:pPr>
              <a:defRPr/>
            </a:pPr>
            <a:endParaRPr lang="sv-SE" sz="1800" dirty="0"/>
          </a:p>
          <a:p>
            <a:pPr marL="0" indent="0">
              <a:buNone/>
              <a:defRPr/>
            </a:pP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8FBEB82-3736-423C-B4B6-FB64E575137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4D8ADA-B373-4319-BE4C-ED2C22215499}" type="datetime1">
              <a:rPr lang="sv-SE">
                <a:solidFill>
                  <a:srgbClr val="002F5F"/>
                </a:solidFill>
                <a:latin typeface="Verdana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2019-11-22</a:t>
            </a:fld>
            <a:endParaRPr lang="sv-SE">
              <a:solidFill>
                <a:srgbClr val="002F5F"/>
              </a:solidFill>
              <a:latin typeface="Verdana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1B9D859-59AE-46D4-92FD-7F75D4875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SE" dirty="0">
                <a:solidFill>
                  <a:srgbClr val="002F5F"/>
                </a:solidFill>
                <a:latin typeface="Verdana"/>
              </a:rPr>
              <a:t>Juridiska institutionen/Michaela Ribbing</a:t>
            </a:r>
          </a:p>
        </p:txBody>
      </p:sp>
    </p:spTree>
    <p:extLst>
      <p:ext uri="{BB962C8B-B14F-4D97-AF65-F5344CB8AC3E}">
        <p14:creationId xmlns:p14="http://schemas.microsoft.com/office/powerpoint/2010/main" val="189034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ubrik 1"/>
          <p:cNvSpPr>
            <a:spLocks noGrp="1" noChangeArrowheads="1"/>
          </p:cNvSpPr>
          <p:nvPr>
            <p:ph type="title"/>
          </p:nvPr>
        </p:nvSpPr>
        <p:spPr>
          <a:xfrm>
            <a:off x="2314576" y="1943100"/>
            <a:ext cx="7237413" cy="795338"/>
          </a:xfrm>
        </p:spPr>
        <p:txBody>
          <a:bodyPr/>
          <a:lstStyle/>
          <a:p>
            <a:r>
              <a:rPr lang="sv-SE" altLang="sv-SE" smtClean="0"/>
              <a:t>Några slutsatser om likartade regler</a:t>
            </a:r>
          </a:p>
        </p:txBody>
      </p:sp>
      <p:sp>
        <p:nvSpPr>
          <p:cNvPr id="28675" name="Platshållare för innehåll 2"/>
          <p:cNvSpPr>
            <a:spLocks noGrp="1" noChangeArrowheads="1"/>
          </p:cNvSpPr>
          <p:nvPr>
            <p:ph idx="1"/>
          </p:nvPr>
        </p:nvSpPr>
        <p:spPr>
          <a:xfrm>
            <a:off x="2314576" y="2349500"/>
            <a:ext cx="6848475" cy="3671888"/>
          </a:xfrm>
        </p:spPr>
        <p:txBody>
          <a:bodyPr/>
          <a:lstStyle/>
          <a:p>
            <a:r>
              <a:rPr lang="sv-SE" altLang="sv-SE" sz="1800"/>
              <a:t>Innebörden av en regel i FPL är huvudsakligen motsvarande som en likartad regel i RB eller tvärtom</a:t>
            </a:r>
          </a:p>
          <a:p>
            <a:r>
              <a:rPr lang="sv-SE" altLang="sv-SE" sz="1800"/>
              <a:t>En regel i RB har begränsad betydelse för tillämpningen av den motsvarande regeln i FPL</a:t>
            </a:r>
          </a:p>
          <a:p>
            <a:r>
              <a:rPr lang="sv-SE" altLang="sv-SE" sz="1800"/>
              <a:t>HFD har vid tolkning av en regel i FPL sällan uttryckligen hänfört sig till den motsvarande regeln i RB</a:t>
            </a:r>
          </a:p>
          <a:p>
            <a:r>
              <a:rPr lang="sv-SE" altLang="sv-SE" sz="1800"/>
              <a:t>HFD ger uttryck för att utgångspunkten alltid ska tas i ett förvaltningsprocessuellt sammanhang</a:t>
            </a:r>
          </a:p>
          <a:p>
            <a:endParaRPr lang="sv-SE" altLang="sv-SE" smtClean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117BD42-EA14-45FD-991F-82ADDCB6929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4D8ADA-B373-4319-BE4C-ED2C22215499}" type="datetime1">
              <a:rPr lang="sv-SE">
                <a:solidFill>
                  <a:srgbClr val="002F5F"/>
                </a:solidFill>
                <a:latin typeface="Verdana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2019-11-22</a:t>
            </a:fld>
            <a:endParaRPr lang="sv-SE">
              <a:solidFill>
                <a:srgbClr val="002F5F"/>
              </a:solidFill>
              <a:latin typeface="Verdana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9564D62-D650-4699-A6FC-CEDD1315B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SE">
                <a:solidFill>
                  <a:srgbClr val="002F5F"/>
                </a:solidFill>
                <a:latin typeface="Verdana"/>
              </a:rPr>
              <a:t>Juridiska institutionen/Michaela Ribbing</a:t>
            </a:r>
          </a:p>
        </p:txBody>
      </p:sp>
    </p:spTree>
    <p:extLst>
      <p:ext uri="{BB962C8B-B14F-4D97-AF65-F5344CB8AC3E}">
        <p14:creationId xmlns:p14="http://schemas.microsoft.com/office/powerpoint/2010/main" val="63186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Platshållare för text 2"/>
          <p:cNvSpPr>
            <a:spLocks noGrp="1" noChangeArrowheads="1"/>
          </p:cNvSpPr>
          <p:nvPr>
            <p:ph type="body" idx="1"/>
          </p:nvPr>
        </p:nvSpPr>
        <p:spPr>
          <a:xfrm>
            <a:off x="2246313" y="3933825"/>
            <a:ext cx="7772400" cy="1150938"/>
          </a:xfrm>
        </p:spPr>
        <p:txBody>
          <a:bodyPr/>
          <a:lstStyle/>
          <a:p>
            <a:r>
              <a:rPr lang="sv-SE" altLang="sv-SE" sz="4400"/>
              <a:t>3. Oreglerade processuella</a:t>
            </a:r>
          </a:p>
          <a:p>
            <a:r>
              <a:rPr lang="sv-SE" altLang="sv-SE" sz="4400"/>
              <a:t> situationer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B002E4C-9AF1-4926-8DEF-044ABF65780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319590-7A94-4187-B995-3722530C4041}" type="datetime1">
              <a:rPr lang="sv-SE">
                <a:solidFill>
                  <a:srgbClr val="002F5F"/>
                </a:solidFill>
                <a:latin typeface="Verdana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2019-11-22</a:t>
            </a:fld>
            <a:endParaRPr lang="sv-SE">
              <a:solidFill>
                <a:srgbClr val="002F5F"/>
              </a:solidFill>
              <a:latin typeface="Verdana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FBC80AF-6F46-4096-B9D5-D0E38BCC3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SE">
                <a:solidFill>
                  <a:srgbClr val="002F5F"/>
                </a:solidFill>
                <a:latin typeface="Verdana"/>
              </a:rPr>
              <a:t>Juridiska institutionen/Michaela Ribbing</a:t>
            </a:r>
          </a:p>
        </p:txBody>
      </p:sp>
      <p:pic>
        <p:nvPicPr>
          <p:cNvPr id="29702" name="Picture 2" descr="Bildresultat fÃ¶r hÃ¶gsta fÃ¶rvaltningsdomstol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88" y="692151"/>
            <a:ext cx="4298950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97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78A7299-EF14-46E4-92DF-81F261776B2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4D8ADA-B373-4319-BE4C-ED2C22215499}" type="datetime1">
              <a:rPr lang="sv-SE">
                <a:solidFill>
                  <a:srgbClr val="002F5F"/>
                </a:solidFill>
                <a:latin typeface="Verdana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2019-11-22</a:t>
            </a:fld>
            <a:endParaRPr lang="sv-SE">
              <a:solidFill>
                <a:srgbClr val="002F5F"/>
              </a:solidFill>
              <a:latin typeface="Verdana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0031CF5-A9DC-4095-8295-848E21789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SE">
                <a:solidFill>
                  <a:srgbClr val="002F5F"/>
                </a:solidFill>
                <a:latin typeface="Verdana"/>
              </a:rPr>
              <a:t>Juridiska institutionen/Michaela Ribbing</a:t>
            </a:r>
          </a:p>
        </p:txBody>
      </p:sp>
      <p:pic>
        <p:nvPicPr>
          <p:cNvPr id="11270" name="Platshållare för innehåll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8439" y="1125538"/>
            <a:ext cx="3743325" cy="4895850"/>
          </a:xfrm>
        </p:spPr>
      </p:pic>
    </p:spTree>
    <p:extLst>
      <p:ext uri="{BB962C8B-B14F-4D97-AF65-F5344CB8AC3E}">
        <p14:creationId xmlns:p14="http://schemas.microsoft.com/office/powerpoint/2010/main" val="104900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ubrik 1"/>
          <p:cNvSpPr>
            <a:spLocks noGrp="1" noChangeArrowheads="1"/>
          </p:cNvSpPr>
          <p:nvPr>
            <p:ph type="title"/>
          </p:nvPr>
        </p:nvSpPr>
        <p:spPr>
          <a:xfrm>
            <a:off x="2314576" y="1628776"/>
            <a:ext cx="6848475" cy="1109663"/>
          </a:xfrm>
        </p:spPr>
        <p:txBody>
          <a:bodyPr/>
          <a:lstStyle/>
          <a:p>
            <a:r>
              <a:rPr lang="sv-SE" altLang="sv-SE" sz="2400"/>
              <a:t>Oreglerade processuella situationer i FPL där HFD knutit an till RB</a:t>
            </a:r>
            <a:endParaRPr lang="sv-SE" altLang="sv-SE" smtClean="0"/>
          </a:p>
        </p:txBody>
      </p:sp>
      <p:sp>
        <p:nvSpPr>
          <p:cNvPr id="30723" name="Platshållare för innehåll 2"/>
          <p:cNvSpPr>
            <a:spLocks noGrp="1" noChangeArrowheads="1"/>
          </p:cNvSpPr>
          <p:nvPr>
            <p:ph idx="1"/>
          </p:nvPr>
        </p:nvSpPr>
        <p:spPr>
          <a:xfrm>
            <a:off x="2314576" y="2565400"/>
            <a:ext cx="6848475" cy="3455988"/>
          </a:xfrm>
        </p:spPr>
        <p:txBody>
          <a:bodyPr/>
          <a:lstStyle/>
          <a:p>
            <a:r>
              <a:rPr lang="sv-SE" altLang="sv-SE" smtClean="0"/>
              <a:t>I vissa fall har frågor kring situationerna lämnats avsiktligt oreglerade i FPL och överlämnats till rättspraxis att lösa</a:t>
            </a:r>
          </a:p>
          <a:p>
            <a:r>
              <a:rPr lang="sv-SE" altLang="sv-SE" smtClean="0"/>
              <a:t>Skiftande processuella situationer och olika situationer under domstolens handläggning</a:t>
            </a:r>
          </a:p>
          <a:p>
            <a:r>
              <a:rPr lang="sv-SE" altLang="sv-SE" smtClean="0"/>
              <a:t>Huvudsakligen finns inga uttryckliga uttalanden om att vägledning bör sökas i RB om en situation skulle bli föremål för bedömning</a:t>
            </a:r>
          </a:p>
          <a:p>
            <a:endParaRPr lang="sv-SE" altLang="sv-SE" smtClean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6D30310-D06E-4951-9E83-C37EC793591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4D8ADA-B373-4319-BE4C-ED2C22215499}" type="datetime1">
              <a:rPr lang="sv-SE">
                <a:solidFill>
                  <a:srgbClr val="002F5F"/>
                </a:solidFill>
                <a:latin typeface="Verdana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2019-11-22</a:t>
            </a:fld>
            <a:endParaRPr lang="sv-SE">
              <a:solidFill>
                <a:srgbClr val="002F5F"/>
              </a:solidFill>
              <a:latin typeface="Verdana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91DE783-C66C-4B45-B4DF-843DC43D9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SE">
                <a:solidFill>
                  <a:srgbClr val="002F5F"/>
                </a:solidFill>
                <a:latin typeface="Verdana"/>
              </a:rPr>
              <a:t>Juridiska institutionen/Michaela Ribbing</a:t>
            </a:r>
          </a:p>
        </p:txBody>
      </p:sp>
    </p:spTree>
    <p:extLst>
      <p:ext uri="{BB962C8B-B14F-4D97-AF65-F5344CB8AC3E}">
        <p14:creationId xmlns:p14="http://schemas.microsoft.com/office/powerpoint/2010/main" val="234438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ubrik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smtClean="0"/>
              <a:t>Analogier till RB - ”Fake news”?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EA038AC-6C90-4B9D-BFF6-55AE3E4B5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101" y="2551113"/>
            <a:ext cx="7597775" cy="3600450"/>
          </a:xfrm>
        </p:spPr>
        <p:txBody>
          <a:bodyPr/>
          <a:lstStyle/>
          <a:p>
            <a:pPr>
              <a:defRPr/>
            </a:pPr>
            <a:r>
              <a:rPr lang="sv-SE" sz="1600" dirty="0"/>
              <a:t>HFD har i begränsad omfattning hänfört sig till en regel i RB i oreglerade processuella situationer </a:t>
            </a:r>
          </a:p>
          <a:p>
            <a:pPr>
              <a:defRPr/>
            </a:pPr>
            <a:r>
              <a:rPr lang="sv-SE" sz="1600" dirty="0"/>
              <a:t>Forskningen visar en tendens att HFD tar intryck av en regel i RB för att:</a:t>
            </a:r>
          </a:p>
          <a:p>
            <a:pPr marL="0" indent="0">
              <a:buNone/>
              <a:defRPr/>
            </a:pPr>
            <a:r>
              <a:rPr lang="sv-SE" sz="1600" dirty="0"/>
              <a:t>	1. Förklara att en processuella princip som finns reglerad i 	RB även gäller i förvaltningsprocessen</a:t>
            </a:r>
          </a:p>
          <a:p>
            <a:pPr marL="0" indent="0">
              <a:buNone/>
              <a:defRPr/>
            </a:pPr>
            <a:r>
              <a:rPr lang="sv-SE" sz="1600" dirty="0"/>
              <a:t>	2. Introducera ett processuellt institut</a:t>
            </a:r>
          </a:p>
          <a:p>
            <a:pPr>
              <a:defRPr/>
            </a:pPr>
            <a:r>
              <a:rPr lang="sv-SE" sz="1600" dirty="0"/>
              <a:t>Det står klart att utgångspunkten alltid tas i förvaltningsprocessuellt sammanhang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1F333C5-1161-45A6-9ABC-1A5C02D51D7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4D8ADA-B373-4319-BE4C-ED2C22215499}" type="datetime1">
              <a:rPr lang="sv-SE">
                <a:solidFill>
                  <a:srgbClr val="002F5F"/>
                </a:solidFill>
                <a:latin typeface="Verdana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2019-11-22</a:t>
            </a:fld>
            <a:endParaRPr lang="sv-SE">
              <a:solidFill>
                <a:srgbClr val="002F5F"/>
              </a:solidFill>
              <a:latin typeface="Verdana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874E86A-2FF4-4C18-90BE-021418CE7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SE">
                <a:solidFill>
                  <a:srgbClr val="002F5F"/>
                </a:solidFill>
                <a:latin typeface="Verdana"/>
              </a:rPr>
              <a:t>Juridiska institutionen/Michaela Ribbing</a:t>
            </a:r>
          </a:p>
        </p:txBody>
      </p:sp>
    </p:spTree>
    <p:extLst>
      <p:ext uri="{BB962C8B-B14F-4D97-AF65-F5344CB8AC3E}">
        <p14:creationId xmlns:p14="http://schemas.microsoft.com/office/powerpoint/2010/main" val="425758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ubrik 1"/>
          <p:cNvSpPr>
            <a:spLocks noGrp="1" noChangeArrowheads="1"/>
          </p:cNvSpPr>
          <p:nvPr>
            <p:ph type="title"/>
          </p:nvPr>
        </p:nvSpPr>
        <p:spPr>
          <a:xfrm>
            <a:off x="2314576" y="2276476"/>
            <a:ext cx="6848475" cy="576263"/>
          </a:xfrm>
        </p:spPr>
        <p:txBody>
          <a:bodyPr/>
          <a:lstStyle/>
          <a:p>
            <a:r>
              <a:rPr lang="sv-SE" altLang="sv-SE" smtClean="0"/>
              <a:t>Några övergripande slutsatser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13AB078-3DDC-479A-A598-B466A1747AE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4D8ADA-B373-4319-BE4C-ED2C22215499}" type="datetime1">
              <a:rPr lang="sv-SE">
                <a:solidFill>
                  <a:srgbClr val="002F5F"/>
                </a:solidFill>
                <a:latin typeface="Verdana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2019-11-22</a:t>
            </a:fld>
            <a:endParaRPr lang="sv-SE">
              <a:solidFill>
                <a:srgbClr val="002F5F"/>
              </a:solidFill>
              <a:latin typeface="Verdana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D826C02-DE7E-42B4-A9AB-0B7F28C70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SE">
                <a:solidFill>
                  <a:srgbClr val="002F5F"/>
                </a:solidFill>
                <a:latin typeface="Verdana"/>
              </a:rPr>
              <a:t>Juridiska institutionen/Michaela Ribbing</a:t>
            </a:r>
          </a:p>
        </p:txBody>
      </p:sp>
      <p:pic>
        <p:nvPicPr>
          <p:cNvPr id="32774" name="Platshållare för innehåll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79875" y="2806700"/>
            <a:ext cx="2736850" cy="3214688"/>
          </a:xfrm>
        </p:spPr>
      </p:pic>
    </p:spTree>
    <p:extLst>
      <p:ext uri="{BB962C8B-B14F-4D97-AF65-F5344CB8AC3E}">
        <p14:creationId xmlns:p14="http://schemas.microsoft.com/office/powerpoint/2010/main" val="350860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ubrik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smtClean="0"/>
              <a:t>Rättegångsbalkens roll i förvaltningsprocessen</a:t>
            </a:r>
          </a:p>
        </p:txBody>
      </p:sp>
      <p:sp>
        <p:nvSpPr>
          <p:cNvPr id="33795" name="Platshållare för innehåll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v-SE" altLang="sv-SE" smtClean="0"/>
              <a:t>Införandet av FPL har minskat behovet av att söka ledning i RB</a:t>
            </a:r>
          </a:p>
          <a:p>
            <a:r>
              <a:rPr lang="sv-SE" altLang="sv-SE" smtClean="0"/>
              <a:t>Den roll RB spelar är begränsad – RB utgör ett undantag i förvaltningsprocessen</a:t>
            </a:r>
          </a:p>
          <a:p>
            <a:r>
              <a:rPr lang="sv-SE" altLang="sv-SE" smtClean="0"/>
              <a:t>En regel i RB ”tillämpas” inte direkt, annat än det finns en hänvisning i FPL till regeln</a:t>
            </a:r>
          </a:p>
          <a:p>
            <a:r>
              <a:rPr lang="sv-SE" altLang="sv-SE" smtClean="0"/>
              <a:t>Den allmänna utgångspunkten är alltid FPL och ett förvaltningsprocessuellt sammanhang</a:t>
            </a:r>
          </a:p>
          <a:p>
            <a:endParaRPr lang="sv-SE" altLang="sv-SE" smtClean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5C3F8EC-2BA6-4E61-9BA9-6AF83DAA3DA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4D8ADA-B373-4319-BE4C-ED2C22215499}" type="datetime1">
              <a:rPr lang="sv-SE">
                <a:solidFill>
                  <a:srgbClr val="002F5F"/>
                </a:solidFill>
                <a:latin typeface="Verdana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2019-11-22</a:t>
            </a:fld>
            <a:endParaRPr lang="sv-SE">
              <a:solidFill>
                <a:srgbClr val="002F5F"/>
              </a:solidFill>
              <a:latin typeface="Verdana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F02B059-9E18-4C34-88C1-E735B7C54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SE">
                <a:solidFill>
                  <a:srgbClr val="002F5F"/>
                </a:solidFill>
                <a:latin typeface="Verdana"/>
              </a:rPr>
              <a:t>Juridiska institutionen/Michaela Ribbing</a:t>
            </a:r>
          </a:p>
        </p:txBody>
      </p:sp>
    </p:spTree>
    <p:extLst>
      <p:ext uri="{BB962C8B-B14F-4D97-AF65-F5344CB8AC3E}">
        <p14:creationId xmlns:p14="http://schemas.microsoft.com/office/powerpoint/2010/main" val="427677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altLang="sv-SE" sz="8000"/>
              <a:t>TACK!</a:t>
            </a:r>
          </a:p>
        </p:txBody>
      </p:sp>
      <p:sp>
        <p:nvSpPr>
          <p:cNvPr id="34819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altLang="sv-SE" smtClean="0"/>
          </a:p>
        </p:txBody>
      </p:sp>
    </p:spTree>
    <p:extLst>
      <p:ext uri="{BB962C8B-B14F-4D97-AF65-F5344CB8AC3E}">
        <p14:creationId xmlns:p14="http://schemas.microsoft.com/office/powerpoint/2010/main" val="379338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3DCDE7-F311-4A1F-96DC-7CEA1DE21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12291" name="Platshållare för text 2"/>
          <p:cNvSpPr>
            <a:spLocks noGrp="1" noChangeArrowheads="1"/>
          </p:cNvSpPr>
          <p:nvPr>
            <p:ph type="body" idx="1"/>
          </p:nvPr>
        </p:nvSpPr>
        <p:spPr>
          <a:xfrm>
            <a:off x="2246313" y="1916114"/>
            <a:ext cx="7772400" cy="2490787"/>
          </a:xfrm>
        </p:spPr>
        <p:txBody>
          <a:bodyPr/>
          <a:lstStyle/>
          <a:p>
            <a:r>
              <a:rPr lang="sv-SE" altLang="sv-SE" sz="4800"/>
              <a:t>Förvaltningsprocessrätt</a:t>
            </a:r>
          </a:p>
          <a:p>
            <a:endParaRPr lang="sv-SE" altLang="sv-SE" sz="4800"/>
          </a:p>
          <a:p>
            <a:r>
              <a:rPr lang="sv-SE" altLang="sv-SE" sz="4800"/>
              <a:t> - vad är det?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EA74B32-0309-4E07-BD0C-0B98371D019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319590-7A94-4187-B995-3722530C4041}" type="datetime1">
              <a:rPr lang="sv-SE">
                <a:solidFill>
                  <a:srgbClr val="002F5F"/>
                </a:solidFill>
                <a:latin typeface="Verdana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2019-11-22</a:t>
            </a:fld>
            <a:endParaRPr lang="sv-SE">
              <a:solidFill>
                <a:srgbClr val="002F5F"/>
              </a:solidFill>
              <a:latin typeface="Verdana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AB8FF0B-F402-4846-AC78-548E5F734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SE">
                <a:solidFill>
                  <a:srgbClr val="002F5F"/>
                </a:solidFill>
                <a:latin typeface="Verdana"/>
              </a:rPr>
              <a:t>Juridiska institutionen/Michaela Ribbing</a:t>
            </a:r>
          </a:p>
        </p:txBody>
      </p:sp>
    </p:spTree>
    <p:extLst>
      <p:ext uri="{BB962C8B-B14F-4D97-AF65-F5344CB8AC3E}">
        <p14:creationId xmlns:p14="http://schemas.microsoft.com/office/powerpoint/2010/main" val="400460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ubrik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smtClean="0"/>
              <a:t>Definitioner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833600B-B971-42C5-A9DF-D634F430C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v-SE" altLang="sv-SE" dirty="0"/>
              <a:t>Ragnemalm:</a:t>
            </a:r>
          </a:p>
          <a:p>
            <a:pPr marL="0" indent="0">
              <a:buNone/>
              <a:defRPr/>
            </a:pPr>
            <a:r>
              <a:rPr lang="sv-SE" altLang="sv-SE" dirty="0"/>
              <a:t>avser både förfarandet i förvaltningsmyndighet och förvaltningsdomstol</a:t>
            </a:r>
          </a:p>
          <a:p>
            <a:pPr>
              <a:defRPr/>
            </a:pPr>
            <a:endParaRPr lang="sv-SE" altLang="sv-SE" dirty="0"/>
          </a:p>
          <a:p>
            <a:pPr>
              <a:defRPr/>
            </a:pPr>
            <a:r>
              <a:rPr lang="sv-SE" altLang="sv-SE" dirty="0"/>
              <a:t>Lavin m.fl.:</a:t>
            </a:r>
          </a:p>
          <a:p>
            <a:pPr marL="0" indent="0">
              <a:buNone/>
              <a:defRPr/>
            </a:pPr>
            <a:r>
              <a:rPr lang="sv-SE" altLang="sv-SE" dirty="0"/>
              <a:t>avser de regler och principer som gäller förfarandet i förvaltningsdomstol</a:t>
            </a:r>
          </a:p>
          <a:p>
            <a:pPr marL="0" indent="0">
              <a:buNone/>
              <a:defRPr/>
            </a:pP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45BB8A9-0855-4C72-A9C9-14F529678B0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808DAC-A888-4374-8015-D683E18DF8CD}" type="datetime1">
              <a:rPr lang="sv-SE">
                <a:solidFill>
                  <a:srgbClr val="002F5F"/>
                </a:solidFill>
                <a:latin typeface="Verdana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2019-11-22</a:t>
            </a:fld>
            <a:endParaRPr lang="sv-SE">
              <a:solidFill>
                <a:srgbClr val="002F5F"/>
              </a:solidFill>
              <a:latin typeface="Verdana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1AA7868-81A5-4DB0-843B-BB4904473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SE">
                <a:solidFill>
                  <a:srgbClr val="002F5F"/>
                </a:solidFill>
                <a:latin typeface="Verdana"/>
              </a:rPr>
              <a:t>Juridiska institutionen/Michaela Ribbing</a:t>
            </a:r>
          </a:p>
        </p:txBody>
      </p:sp>
    </p:spTree>
    <p:extLst>
      <p:ext uri="{BB962C8B-B14F-4D97-AF65-F5344CB8AC3E}">
        <p14:creationId xmlns:p14="http://schemas.microsoft.com/office/powerpoint/2010/main" val="298468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ubrik 1"/>
          <p:cNvSpPr>
            <a:spLocks noGrp="1" noChangeArrowheads="1"/>
          </p:cNvSpPr>
          <p:nvPr>
            <p:ph type="title"/>
          </p:nvPr>
        </p:nvSpPr>
        <p:spPr>
          <a:xfrm>
            <a:off x="2314576" y="1943100"/>
            <a:ext cx="7813675" cy="795338"/>
          </a:xfrm>
        </p:spPr>
        <p:txBody>
          <a:bodyPr/>
          <a:lstStyle/>
          <a:p>
            <a:r>
              <a:rPr lang="sv-SE" altLang="sv-SE" smtClean="0"/>
              <a:t>Förvaltningsprocessens karaktärsdrag</a:t>
            </a:r>
          </a:p>
        </p:txBody>
      </p:sp>
      <p:sp>
        <p:nvSpPr>
          <p:cNvPr id="14339" name="Platshållare för innehåll 2"/>
          <p:cNvSpPr>
            <a:spLocks noGrp="1" noChangeArrowheads="1"/>
          </p:cNvSpPr>
          <p:nvPr>
            <p:ph idx="1"/>
          </p:nvPr>
        </p:nvSpPr>
        <p:spPr>
          <a:xfrm>
            <a:off x="2314576" y="2806700"/>
            <a:ext cx="7813675" cy="3214688"/>
          </a:xfrm>
        </p:spPr>
        <p:txBody>
          <a:bodyPr/>
          <a:lstStyle/>
          <a:p>
            <a:r>
              <a:rPr lang="sv-SE" altLang="sv-SE" smtClean="0"/>
              <a:t>Hur kan man identifiera karaktärsdragen?</a:t>
            </a:r>
          </a:p>
          <a:p>
            <a:endParaRPr lang="sv-SE" altLang="sv-SE" smtClean="0"/>
          </a:p>
          <a:p>
            <a:pPr>
              <a:buFont typeface="Wingdings" panose="05000000000000000000" pitchFamily="2" charset="2"/>
              <a:buChar char="Ø"/>
            </a:pPr>
            <a:r>
              <a:rPr lang="sv-SE" altLang="sv-SE" smtClean="0"/>
              <a:t>Läsa litteratur på området</a:t>
            </a:r>
          </a:p>
          <a:p>
            <a:pPr>
              <a:buFont typeface="Wingdings" panose="05000000000000000000" pitchFamily="2" charset="2"/>
              <a:buChar char="Ø"/>
            </a:pPr>
            <a:endParaRPr lang="sv-SE" altLang="sv-SE" smtClean="0"/>
          </a:p>
          <a:p>
            <a:pPr>
              <a:buFont typeface="Wingdings" panose="05000000000000000000" pitchFamily="2" charset="2"/>
              <a:buChar char="Ø"/>
            </a:pPr>
            <a:r>
              <a:rPr lang="sv-SE" altLang="sv-SE" smtClean="0"/>
              <a:t>En jämförelse mellan förvaltningsprocessen och den allmänna processen och förvaltningsdomstolar och allmän domstol</a:t>
            </a:r>
          </a:p>
          <a:p>
            <a:endParaRPr lang="sv-SE" altLang="sv-SE" smtClean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D35AC7B-4F8B-48F9-8716-FA3C27843D9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808DAC-A888-4374-8015-D683E18DF8CD}" type="datetime1">
              <a:rPr lang="sv-SE">
                <a:solidFill>
                  <a:srgbClr val="002F5F"/>
                </a:solidFill>
                <a:latin typeface="Verdana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2019-11-22</a:t>
            </a:fld>
            <a:endParaRPr lang="sv-SE">
              <a:solidFill>
                <a:srgbClr val="002F5F"/>
              </a:solidFill>
              <a:latin typeface="Verdana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07439CE-8B1D-45E9-9801-400FE0579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SE">
                <a:solidFill>
                  <a:srgbClr val="002F5F"/>
                </a:solidFill>
                <a:latin typeface="Verdana"/>
              </a:rPr>
              <a:t>Juridiska institutionen/Michaela Ribbing</a:t>
            </a:r>
          </a:p>
        </p:txBody>
      </p:sp>
    </p:spTree>
    <p:extLst>
      <p:ext uri="{BB962C8B-B14F-4D97-AF65-F5344CB8AC3E}">
        <p14:creationId xmlns:p14="http://schemas.microsoft.com/office/powerpoint/2010/main" val="399037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ubrik 1"/>
          <p:cNvSpPr>
            <a:spLocks noGrp="1" noChangeArrowheads="1"/>
          </p:cNvSpPr>
          <p:nvPr>
            <p:ph type="title"/>
          </p:nvPr>
        </p:nvSpPr>
        <p:spPr>
          <a:xfrm>
            <a:off x="1054101" y="1881186"/>
            <a:ext cx="6848475" cy="795338"/>
          </a:xfrm>
        </p:spPr>
        <p:txBody>
          <a:bodyPr/>
          <a:lstStyle/>
          <a:p>
            <a:r>
              <a:rPr lang="sv-SE" altLang="sv-SE" dirty="0" smtClean="0"/>
              <a:t>Förvaltningsprocessuella karaktärsdrag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30149CE-0E25-438B-9B58-6C7F6AFFF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endParaRPr lang="sv-SE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sv-SE" dirty="0"/>
              <a:t>Överprövning av beslut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sv-SE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sv-SE" dirty="0"/>
              <a:t>En lättillgänglig och enhetlig processlag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sv-SE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sv-SE" dirty="0"/>
              <a:t>Skriftlig handläggningsform</a:t>
            </a:r>
          </a:p>
          <a:p>
            <a:pPr marL="0" indent="0">
              <a:buNone/>
              <a:defRPr/>
            </a:pP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DD4B860-DD0B-45F6-9E28-7C50DC408E1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4D8ADA-B373-4319-BE4C-ED2C22215499}" type="datetime1">
              <a:rPr lang="sv-SE">
                <a:solidFill>
                  <a:srgbClr val="002F5F"/>
                </a:solidFill>
                <a:latin typeface="Verdana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2019-11-22</a:t>
            </a:fld>
            <a:endParaRPr lang="sv-SE">
              <a:solidFill>
                <a:srgbClr val="002F5F"/>
              </a:solidFill>
              <a:latin typeface="Verdana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57DF740-6D51-48B5-A13A-359BACD2B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SE">
                <a:solidFill>
                  <a:srgbClr val="002F5F"/>
                </a:solidFill>
                <a:latin typeface="Verdana"/>
              </a:rPr>
              <a:t>Juridiska institutionen/Michaela Ribbing</a:t>
            </a:r>
          </a:p>
        </p:txBody>
      </p:sp>
      <p:pic>
        <p:nvPicPr>
          <p:cNvPr id="15367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5" y="2940050"/>
            <a:ext cx="24257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06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ubrik 1"/>
          <p:cNvSpPr>
            <a:spLocks noGrp="1" noChangeArrowheads="1"/>
          </p:cNvSpPr>
          <p:nvPr>
            <p:ph type="title"/>
          </p:nvPr>
        </p:nvSpPr>
        <p:spPr>
          <a:xfrm>
            <a:off x="2314576" y="1943100"/>
            <a:ext cx="7453313" cy="795338"/>
          </a:xfrm>
        </p:spPr>
        <p:txBody>
          <a:bodyPr/>
          <a:lstStyle/>
          <a:p>
            <a:r>
              <a:rPr lang="sv-SE" altLang="sv-SE" smtClean="0"/>
              <a:t>1. Överprövning av förvaltningsbeslut</a:t>
            </a:r>
          </a:p>
        </p:txBody>
      </p:sp>
      <p:sp>
        <p:nvSpPr>
          <p:cNvPr id="16387" name="Platshållare för innehåll 2"/>
          <p:cNvSpPr>
            <a:spLocks noGrp="1" noChangeArrowheads="1"/>
          </p:cNvSpPr>
          <p:nvPr>
            <p:ph idx="1"/>
          </p:nvPr>
        </p:nvSpPr>
        <p:spPr>
          <a:xfrm>
            <a:off x="2314576" y="2636838"/>
            <a:ext cx="7453313" cy="33845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v-SE" altLang="sv-SE" smtClean="0"/>
              <a:t>Rättskipningsuppgiften </a:t>
            </a:r>
          </a:p>
          <a:p>
            <a:r>
              <a:rPr lang="sv-SE" altLang="sv-SE" smtClean="0"/>
              <a:t>Vidsträckt innebörd</a:t>
            </a:r>
          </a:p>
          <a:p>
            <a:r>
              <a:rPr lang="sv-SE" altLang="sv-SE" smtClean="0"/>
              <a:t>Organisationen av rättskipningsuppgiften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altLang="sv-SE" smtClean="0"/>
              <a:t>Kontrollfunktion</a:t>
            </a:r>
          </a:p>
          <a:p>
            <a:r>
              <a:rPr lang="sv-SE" altLang="sv-SE" smtClean="0"/>
              <a:t>Domstolen kontrollerar förvaltningsmyndigheternas beslut utifrån offentligrättslig reglering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altLang="sv-SE" smtClean="0"/>
              <a:t>Tvåpartsprocess</a:t>
            </a:r>
          </a:p>
          <a:p>
            <a:r>
              <a:rPr lang="sv-SE" altLang="sv-SE" smtClean="0"/>
              <a:t>Enskilt intresse mot allmänt intresse</a:t>
            </a:r>
          </a:p>
          <a:p>
            <a:endParaRPr lang="sv-SE" altLang="sv-SE" smtClean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2122723-B436-4BA4-B86E-8BF8F8B1AAA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808DAC-A888-4374-8015-D683E18DF8CD}" type="datetime1">
              <a:rPr lang="sv-SE">
                <a:solidFill>
                  <a:srgbClr val="002F5F"/>
                </a:solidFill>
                <a:latin typeface="Verdana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2019-11-22</a:t>
            </a:fld>
            <a:endParaRPr lang="sv-SE">
              <a:solidFill>
                <a:srgbClr val="002F5F"/>
              </a:solidFill>
              <a:latin typeface="Verdana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13B8D82-0C76-42B9-9EF1-944B17B88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SE">
                <a:solidFill>
                  <a:srgbClr val="002F5F"/>
                </a:solidFill>
                <a:latin typeface="Verdana"/>
              </a:rPr>
              <a:t>Juridiska institutionen/Michaela Ribbing</a:t>
            </a:r>
          </a:p>
        </p:txBody>
      </p:sp>
      <p:pic>
        <p:nvPicPr>
          <p:cNvPr id="16391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295275"/>
            <a:ext cx="2940050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93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ubrik 1"/>
          <p:cNvSpPr>
            <a:spLocks noGrp="1" noChangeArrowheads="1"/>
          </p:cNvSpPr>
          <p:nvPr>
            <p:ph type="title"/>
          </p:nvPr>
        </p:nvSpPr>
        <p:spPr>
          <a:xfrm>
            <a:off x="2314575" y="1943100"/>
            <a:ext cx="8174038" cy="795338"/>
          </a:xfrm>
        </p:spPr>
        <p:txBody>
          <a:bodyPr/>
          <a:lstStyle/>
          <a:p>
            <a:r>
              <a:rPr lang="sv-SE" altLang="sv-SE" smtClean="0"/>
              <a:t>2. En lättillgänglig och enhetlig processlag </a:t>
            </a:r>
          </a:p>
        </p:txBody>
      </p:sp>
      <p:sp>
        <p:nvSpPr>
          <p:cNvPr id="17411" name="Platshållare för innehåll 2"/>
          <p:cNvSpPr>
            <a:spLocks noGrp="1" noChangeArrowheads="1"/>
          </p:cNvSpPr>
          <p:nvPr>
            <p:ph idx="1"/>
          </p:nvPr>
        </p:nvSpPr>
        <p:spPr>
          <a:xfrm>
            <a:off x="2314576" y="2565400"/>
            <a:ext cx="8029575" cy="34559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v-SE" altLang="sv-SE" smtClean="0"/>
              <a:t>Förvaltningsprocesslagen, FPL </a:t>
            </a:r>
          </a:p>
          <a:p>
            <a:pPr>
              <a:buFont typeface="Wingdings" panose="05000000000000000000" pitchFamily="2" charset="2"/>
              <a:buChar char="Ø"/>
            </a:pPr>
            <a:endParaRPr lang="sv-SE" altLang="sv-SE" smtClean="0"/>
          </a:p>
          <a:p>
            <a:pPr>
              <a:buFont typeface="Wingdings" panose="05000000000000000000" pitchFamily="2" charset="2"/>
              <a:buChar char="Ø"/>
            </a:pPr>
            <a:r>
              <a:rPr lang="sv-SE" altLang="sv-SE" smtClean="0"/>
              <a:t>I princip samma processregler i alla instanser</a:t>
            </a:r>
          </a:p>
          <a:p>
            <a:pPr>
              <a:buFont typeface="Wingdings" panose="05000000000000000000" pitchFamily="2" charset="2"/>
              <a:buChar char="Ø"/>
            </a:pPr>
            <a:endParaRPr lang="sv-SE" altLang="sv-SE" smtClean="0"/>
          </a:p>
          <a:p>
            <a:pPr>
              <a:buFont typeface="Wingdings" panose="05000000000000000000" pitchFamily="2" charset="2"/>
              <a:buChar char="Ø"/>
            </a:pPr>
            <a:r>
              <a:rPr lang="sv-SE" altLang="sv-SE" smtClean="0"/>
              <a:t>Flexibilitet – ej detaljreglering</a:t>
            </a:r>
          </a:p>
          <a:p>
            <a:r>
              <a:rPr lang="sv-SE" altLang="sv-SE" sz="1600"/>
              <a:t>2 § FPL – subsidiär</a:t>
            </a:r>
          </a:p>
          <a:p>
            <a:r>
              <a:rPr lang="sv-SE" altLang="sv-SE" sz="1600"/>
              <a:t>Hänvisningar till RB</a:t>
            </a:r>
          </a:p>
          <a:p>
            <a:r>
              <a:rPr lang="sv-SE" altLang="sv-SE" sz="1600"/>
              <a:t>Regelmassan utspridd i och omfattar olika författningar</a:t>
            </a:r>
          </a:p>
          <a:p>
            <a:endParaRPr lang="sv-SE" altLang="sv-SE" smtClean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A3B4658-BCBF-44C8-8FB7-3CB7BC9F89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808DAC-A888-4374-8015-D683E18DF8CD}" type="datetime1">
              <a:rPr lang="sv-SE">
                <a:solidFill>
                  <a:srgbClr val="002F5F"/>
                </a:solidFill>
                <a:latin typeface="Verdana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2019-11-22</a:t>
            </a:fld>
            <a:endParaRPr lang="sv-SE">
              <a:solidFill>
                <a:srgbClr val="002F5F"/>
              </a:solidFill>
              <a:latin typeface="Verdana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8A0C929-1197-4141-A66E-5BC1E3D5D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SE">
                <a:solidFill>
                  <a:srgbClr val="002F5F"/>
                </a:solidFill>
                <a:latin typeface="Verdana"/>
              </a:rPr>
              <a:t>Juridiska institutionen/Michaela Ribbing</a:t>
            </a:r>
          </a:p>
        </p:txBody>
      </p:sp>
    </p:spTree>
    <p:extLst>
      <p:ext uri="{BB962C8B-B14F-4D97-AF65-F5344CB8AC3E}">
        <p14:creationId xmlns:p14="http://schemas.microsoft.com/office/powerpoint/2010/main" val="259606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ubrik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smtClean="0"/>
              <a:t>3. Skriftlig handläggningsform</a:t>
            </a:r>
          </a:p>
        </p:txBody>
      </p:sp>
      <p:sp>
        <p:nvSpPr>
          <p:cNvPr id="18435" name="Platshållare för innehåll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v-SE" altLang="sv-SE" smtClean="0"/>
              <a:t>Huvudregeln med skriftlighet – 9 § FPL</a:t>
            </a:r>
          </a:p>
          <a:p>
            <a:endParaRPr lang="sv-SE" altLang="sv-SE" smtClean="0"/>
          </a:p>
          <a:p>
            <a:r>
              <a:rPr lang="sv-SE" altLang="sv-SE" smtClean="0"/>
              <a:t>Skälet till skriftlighet - snabb, billig och enkel process </a:t>
            </a:r>
          </a:p>
          <a:p>
            <a:endParaRPr lang="sv-SE" altLang="sv-SE" smtClean="0"/>
          </a:p>
          <a:p>
            <a:r>
              <a:rPr lang="sv-SE" altLang="sv-SE" smtClean="0"/>
              <a:t>Muntliga inslag i handläggningen – måste finnas skäl för muntlighet - speciallag, 9 § FPL, art. 6 EKMR</a:t>
            </a:r>
          </a:p>
          <a:p>
            <a:endParaRPr lang="sv-SE" altLang="sv-SE" smtClean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43E219C-42C2-4ECE-AD46-D3D19CBE58D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808DAC-A888-4374-8015-D683E18DF8CD}" type="datetime1">
              <a:rPr lang="sv-SE">
                <a:solidFill>
                  <a:srgbClr val="002F5F"/>
                </a:solidFill>
                <a:latin typeface="Verdana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2019-11-22</a:t>
            </a:fld>
            <a:endParaRPr lang="sv-SE">
              <a:solidFill>
                <a:srgbClr val="002F5F"/>
              </a:solidFill>
              <a:latin typeface="Verdana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FF2FA81-DD34-4248-B1F4-588CFFA3B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SE">
                <a:solidFill>
                  <a:srgbClr val="002F5F"/>
                </a:solidFill>
                <a:latin typeface="Verdana"/>
              </a:rPr>
              <a:t>Juridiska institutionen/Michaela Ribbing</a:t>
            </a:r>
          </a:p>
        </p:txBody>
      </p:sp>
      <p:pic>
        <p:nvPicPr>
          <p:cNvPr id="18439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88" y="1484313"/>
            <a:ext cx="1776412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59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d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El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696</Words>
  <Application>Microsoft Office PowerPoint</Application>
  <PresentationFormat>Bredbild</PresentationFormat>
  <Paragraphs>152</Paragraphs>
  <Slides>24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24</vt:i4>
      </vt:variant>
    </vt:vector>
  </HeadingPairs>
  <TitlesOfParts>
    <vt:vector size="29" baseType="lpstr">
      <vt:lpstr>Arial</vt:lpstr>
      <vt:lpstr>Calibri</vt:lpstr>
      <vt:lpstr>Verdana</vt:lpstr>
      <vt:lpstr>Wingdings</vt:lpstr>
      <vt:lpstr>Eld</vt:lpstr>
      <vt:lpstr> Förvaltningsprocessen  och  rättegångsbalken</vt:lpstr>
      <vt:lpstr>PowerPoint-presentation</vt:lpstr>
      <vt:lpstr> </vt:lpstr>
      <vt:lpstr>Definitioner</vt:lpstr>
      <vt:lpstr>Förvaltningsprocessens karaktärsdrag</vt:lpstr>
      <vt:lpstr>Förvaltningsprocessuella karaktärsdrag</vt:lpstr>
      <vt:lpstr>1. Överprövning av förvaltningsbeslut</vt:lpstr>
      <vt:lpstr>2. En lättillgänglig och enhetlig processlag </vt:lpstr>
      <vt:lpstr>3. Skriftlig handläggningsform</vt:lpstr>
      <vt:lpstr>Förvaltningsprocessuella karaktärsdrag och dess betydelse</vt:lpstr>
      <vt:lpstr>PowerPoint-presentation</vt:lpstr>
      <vt:lpstr>Tre centrala anknytningspunkter till RB</vt:lpstr>
      <vt:lpstr>PowerPoint-presentation</vt:lpstr>
      <vt:lpstr>Hänvisningarna </vt:lpstr>
      <vt:lpstr>Några slutsatser om hänvisningarna</vt:lpstr>
      <vt:lpstr>PowerPoint-presentation</vt:lpstr>
      <vt:lpstr>Likartade regler</vt:lpstr>
      <vt:lpstr>Några slutsatser om likartade regler</vt:lpstr>
      <vt:lpstr>PowerPoint-presentation</vt:lpstr>
      <vt:lpstr>Oreglerade processuella situationer i FPL där HFD knutit an till RB</vt:lpstr>
      <vt:lpstr>Analogier till RB - ”Fake news”?</vt:lpstr>
      <vt:lpstr>Några övergripande slutsatser</vt:lpstr>
      <vt:lpstr>Rättegångsbalkens roll i förvaltningsprocessen</vt:lpstr>
      <vt:lpstr>TACK!</vt:lpstr>
    </vt:vector>
  </TitlesOfParts>
  <Company>Juridicum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Rättssäkerhetsdagen 2019</dc:title>
  <dc:creator>Evelina Lund</dc:creator>
  <cp:lastModifiedBy>Evelina Lund</cp:lastModifiedBy>
  <cp:revision>5</cp:revision>
  <dcterms:created xsi:type="dcterms:W3CDTF">2019-11-19T08:06:35Z</dcterms:created>
  <dcterms:modified xsi:type="dcterms:W3CDTF">2019-11-22T10:32:37Z</dcterms:modified>
</cp:coreProperties>
</file>